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9144000" cy="6858000"/>
  <p:notesSz cx="6858000" cy="9144000"/>
  <p:defaultTextStyle>
    <a:lvl1pPr defTabSz="457200">
      <a:defRPr>
        <a:latin typeface="Calibri"/>
        <a:ea typeface="Calibri"/>
        <a:cs typeface="Calibri"/>
        <a:sym typeface="Calibri"/>
      </a:defRPr>
    </a:lvl1pPr>
    <a:lvl2pPr indent="457200" defTabSz="457200">
      <a:defRPr>
        <a:latin typeface="Calibri"/>
        <a:ea typeface="Calibri"/>
        <a:cs typeface="Calibri"/>
        <a:sym typeface="Calibri"/>
      </a:defRPr>
    </a:lvl2pPr>
    <a:lvl3pPr indent="914400" defTabSz="457200">
      <a:defRPr>
        <a:latin typeface="Calibri"/>
        <a:ea typeface="Calibri"/>
        <a:cs typeface="Calibri"/>
        <a:sym typeface="Calibri"/>
      </a:defRPr>
    </a:lvl3pPr>
    <a:lvl4pPr indent="1371600" defTabSz="457200">
      <a:defRPr>
        <a:latin typeface="Calibri"/>
        <a:ea typeface="Calibri"/>
        <a:cs typeface="Calibri"/>
        <a:sym typeface="Calibri"/>
      </a:defRPr>
    </a:lvl4pPr>
    <a:lvl5pPr indent="1828800" defTabSz="457200">
      <a:defRPr>
        <a:latin typeface="Calibri"/>
        <a:ea typeface="Calibri"/>
        <a:cs typeface="Calibri"/>
        <a:sym typeface="Calibri"/>
      </a:defRPr>
    </a:lvl5pPr>
    <a:lvl6pPr indent="2286000" defTabSz="457200">
      <a:defRPr>
        <a:latin typeface="Calibri"/>
        <a:ea typeface="Calibri"/>
        <a:cs typeface="Calibri"/>
        <a:sym typeface="Calibri"/>
      </a:defRPr>
    </a:lvl6pPr>
    <a:lvl7pPr indent="2743200" defTabSz="457200">
      <a:defRPr>
        <a:latin typeface="Calibri"/>
        <a:ea typeface="Calibri"/>
        <a:cs typeface="Calibri"/>
        <a:sym typeface="Calibri"/>
      </a:defRPr>
    </a:lvl7pPr>
    <a:lvl8pPr indent="3200400" defTabSz="457200">
      <a:defRPr>
        <a:latin typeface="Calibri"/>
        <a:ea typeface="Calibri"/>
        <a:cs typeface="Calibri"/>
        <a:sym typeface="Calibri"/>
      </a:defRPr>
    </a:lvl8pPr>
    <a:lvl9pPr indent="3657600" defTabSz="457200">
      <a:defRPr>
        <a:latin typeface="Calibri"/>
        <a:ea typeface="Calibri"/>
        <a:cs typeface="Calibri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One</a:t>
            </a:r>
            <a:endParaRPr sz="3200">
              <a:solidFill>
                <a:srgbClr val="888888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Two</a:t>
            </a:r>
            <a:endParaRPr sz="3200">
              <a:solidFill>
                <a:srgbClr val="888888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Three</a:t>
            </a:r>
            <a:endParaRPr sz="3200">
              <a:solidFill>
                <a:srgbClr val="888888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Four</a:t>
            </a:r>
            <a:endParaRPr sz="3200">
              <a:solidFill>
                <a:srgbClr val="888888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 lvl="0">
              <a:defRPr b="0" cap="none" sz="1800"/>
            </a:pPr>
            <a:r>
              <a:rPr b="1" cap="all" sz="4000"/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One</a:t>
            </a:r>
            <a:endParaRPr sz="2000">
              <a:solidFill>
                <a:srgbClr val="888888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Two</a:t>
            </a:r>
            <a:endParaRPr sz="2000">
              <a:solidFill>
                <a:srgbClr val="888888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Three</a:t>
            </a:r>
            <a:endParaRPr sz="2000">
              <a:solidFill>
                <a:srgbClr val="888888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Four</a:t>
            </a:r>
            <a:endParaRPr sz="2000">
              <a:solidFill>
                <a:srgbClr val="888888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457200" y="1435465"/>
            <a:ext cx="4040188" cy="73941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  <a:lvl2pPr marL="0" indent="457200">
              <a:spcBef>
                <a:spcPts val="500"/>
              </a:spcBef>
              <a:buSzTx/>
              <a:buFontTx/>
              <a:buNone/>
              <a:defRPr b="1" sz="2400"/>
            </a:lvl2pPr>
            <a:lvl3pPr marL="0" indent="914400">
              <a:spcBef>
                <a:spcPts val="500"/>
              </a:spcBef>
              <a:buSzTx/>
              <a:buFontTx/>
              <a:buNone/>
              <a:defRPr b="1" sz="2400"/>
            </a:lvl3pPr>
            <a:lvl4pPr marL="0" indent="1371600">
              <a:spcBef>
                <a:spcPts val="500"/>
              </a:spcBef>
              <a:buSzTx/>
              <a:buFontTx/>
              <a:buNone/>
              <a:defRPr b="1" sz="2400"/>
            </a:lvl4pPr>
            <a:lvl5pPr marL="0" indent="1828800">
              <a:spcBef>
                <a:spcPts val="500"/>
              </a:spcBef>
              <a:buSzTx/>
              <a:buFontTx/>
              <a:buNone/>
              <a:defRPr b="1" sz="2400"/>
            </a:lvl5pPr>
          </a:lstStyle>
          <a:p>
            <a:pPr lvl="0">
              <a:defRPr b="0" sz="1800"/>
            </a:pPr>
            <a:r>
              <a:rPr b="1" sz="2400"/>
              <a:t>Body Level One</a:t>
            </a:r>
            <a:endParaRPr b="1" sz="2400"/>
          </a:p>
          <a:p>
            <a:pPr lvl="1">
              <a:defRPr b="0" sz="1800"/>
            </a:pPr>
            <a:r>
              <a:rPr b="1" sz="2400"/>
              <a:t>Body Level Two</a:t>
            </a:r>
            <a:endParaRPr b="1" sz="2400"/>
          </a:p>
          <a:p>
            <a:pPr lvl="2">
              <a:defRPr b="0" sz="1800"/>
            </a:pPr>
            <a:r>
              <a:rPr b="1" sz="2400"/>
              <a:t>Body Level Three</a:t>
            </a:r>
            <a:endParaRPr b="1" sz="2400"/>
          </a:p>
          <a:p>
            <a:pPr lvl="3">
              <a:defRPr b="0" sz="1800"/>
            </a:pPr>
            <a:r>
              <a:rPr b="1" sz="2400"/>
              <a:t>Body Level Four</a:t>
            </a:r>
            <a:endParaRPr b="1" sz="2400"/>
          </a:p>
          <a:p>
            <a:pPr lvl="4">
              <a:defRPr b="0" sz="1800"/>
            </a:pPr>
            <a:r>
              <a:rPr b="1" sz="2400"/>
              <a:t>Body Level Five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 lvl="0">
              <a:defRPr b="0" sz="1800"/>
            </a:pPr>
            <a:r>
              <a:rPr b="1" sz="20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 lvl="0">
              <a:defRPr b="0" sz="1800"/>
            </a:pPr>
            <a:r>
              <a:rPr b="1" sz="2000"/>
              <a:t>Title Text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Body Level One</a:t>
            </a:r>
            <a:endParaRPr sz="1400"/>
          </a:p>
          <a:p>
            <a:pPr lvl="1">
              <a:defRPr sz="1800"/>
            </a:pPr>
            <a:r>
              <a:rPr sz="1400"/>
              <a:t>Body Level Two</a:t>
            </a:r>
            <a:endParaRPr sz="1400"/>
          </a:p>
          <a:p>
            <a:pPr lvl="2">
              <a:defRPr sz="1800"/>
            </a:pPr>
            <a:r>
              <a:rPr sz="1400"/>
              <a:t>Body Level Three</a:t>
            </a:r>
            <a:endParaRPr sz="1400"/>
          </a:p>
          <a:p>
            <a:pPr lvl="3">
              <a:defRPr sz="1800"/>
            </a:pPr>
            <a:r>
              <a:rPr sz="1400"/>
              <a:t>Body Level Four</a:t>
            </a:r>
            <a:endParaRPr sz="1400"/>
          </a:p>
          <a:p>
            <a:pPr lvl="4">
              <a:defRPr sz="1800"/>
            </a:pPr>
            <a:r>
              <a:rPr sz="1400"/>
              <a:t>Body Level Five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1"/>
  <p:txStyles>
    <p:titleStyle>
      <a:lvl1pPr algn="ctr" defTabSz="457200">
        <a:defRPr sz="4400">
          <a:latin typeface="Calibri"/>
          <a:ea typeface="Calibri"/>
          <a:cs typeface="Calibri"/>
          <a:sym typeface="Calibri"/>
        </a:defRPr>
      </a:lvl1pPr>
      <a:lvl2pPr algn="ctr" defTabSz="457200">
        <a:defRPr sz="4400">
          <a:latin typeface="Calibri"/>
          <a:ea typeface="Calibri"/>
          <a:cs typeface="Calibri"/>
          <a:sym typeface="Calibri"/>
        </a:defRPr>
      </a:lvl2pPr>
      <a:lvl3pPr algn="ctr" defTabSz="457200">
        <a:defRPr sz="4400">
          <a:latin typeface="Calibri"/>
          <a:ea typeface="Calibri"/>
          <a:cs typeface="Calibri"/>
          <a:sym typeface="Calibri"/>
        </a:defRPr>
      </a:lvl3pPr>
      <a:lvl4pPr algn="ctr" defTabSz="457200">
        <a:defRPr sz="4400">
          <a:latin typeface="Calibri"/>
          <a:ea typeface="Calibri"/>
          <a:cs typeface="Calibri"/>
          <a:sym typeface="Calibri"/>
        </a:defRPr>
      </a:lvl4pPr>
      <a:lvl5pPr algn="ctr" defTabSz="457200">
        <a:defRPr sz="4400">
          <a:latin typeface="Calibri"/>
          <a:ea typeface="Calibri"/>
          <a:cs typeface="Calibri"/>
          <a:sym typeface="Calibri"/>
        </a:defRPr>
      </a:lvl5pPr>
      <a:lvl6pPr algn="ctr" defTabSz="457200">
        <a:defRPr sz="4400">
          <a:latin typeface="Calibri"/>
          <a:ea typeface="Calibri"/>
          <a:cs typeface="Calibri"/>
          <a:sym typeface="Calibri"/>
        </a:defRPr>
      </a:lvl6pPr>
      <a:lvl7pPr algn="ctr" defTabSz="457200">
        <a:defRPr sz="4400">
          <a:latin typeface="Calibri"/>
          <a:ea typeface="Calibri"/>
          <a:cs typeface="Calibri"/>
          <a:sym typeface="Calibri"/>
        </a:defRPr>
      </a:lvl7pPr>
      <a:lvl8pPr algn="ctr" defTabSz="457200">
        <a:defRPr sz="4400">
          <a:latin typeface="Calibri"/>
          <a:ea typeface="Calibri"/>
          <a:cs typeface="Calibri"/>
          <a:sym typeface="Calibri"/>
        </a:defRPr>
      </a:lvl8pPr>
      <a:lvl9pPr algn="ctr" defTabSz="457200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 defTabSz="45720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 defTabSz="45720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 defTabSz="45720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 defTabSz="4572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hyperlink" Target="http://www.youtube.com/watch?v=SkYl_AH-qyk" TargetMode="Externa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youtube.com/watch?v=Nh18dZk8QAY" TargetMode="External"/><Relationship Id="rId3" Type="http://schemas.openxmlformats.org/officeDocument/2006/relationships/hyperlink" Target="http://www.youtube.com/watch?v=FQQaX2h1plo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The </a:t>
            </a:r>
            <a:r>
              <a:rPr b="1" sz="4400">
                <a:solidFill>
                  <a:srgbClr val="FF0000"/>
                </a:solidFill>
              </a:rPr>
              <a:t>Red </a:t>
            </a:r>
            <a:r>
              <a:rPr sz="4400"/>
              <a:t>Scare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McCarthyism and Paranoia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39932" y="1123381"/>
            <a:ext cx="3264136" cy="46112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6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58860" y="1134441"/>
            <a:ext cx="3337141" cy="42809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21945" y="1721072"/>
            <a:ext cx="5500108" cy="34158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8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000" y="1545295"/>
            <a:ext cx="3556000" cy="36991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9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43200" y="1240682"/>
            <a:ext cx="3207305" cy="43766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image1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4760918"/>
            <a:ext cx="9144000" cy="9521834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hape 89"/>
          <p:cNvSpPr/>
          <p:nvPr/>
        </p:nvSpPr>
        <p:spPr>
          <a:xfrm>
            <a:off x="2057400" y="5638800"/>
            <a:ext cx="5410200" cy="358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hlinkClick r:id="rId3" invalidUrl="" action="" tgtFrame="" tooltip="" history="1" highlightClick="0" endSnd="0"/>
              </a:defRPr>
            </a:lvl1pPr>
          </a:lstStyle>
          <a:p>
            <a:pPr lvl="0"/>
            <a:r>
              <a:rPr>
                <a:hlinkClick r:id="rId3" invalidUrl="" action="" tgtFrame="" tooltip="" history="1" highlightClick="0" endSnd="0"/>
              </a:rPr>
              <a:t>How to spot a Communist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age1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62200" y="1676400"/>
            <a:ext cx="4724400" cy="37495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image1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95600" y="906899"/>
            <a:ext cx="4241245" cy="5044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3060700" y="990600"/>
            <a:ext cx="6400800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hlinkClick r:id="rId2" invalidUrl="" action="" tgtFrame="" tooltip="" history="1" highlightClick="0" endSnd="0"/>
              </a:defRPr>
            </a:lvl1pPr>
          </a:lstStyle>
          <a:p>
            <a:pPr lvl="0"/>
            <a:r>
              <a:rPr>
                <a:hlinkClick r:id="rId2" invalidUrl="" action="" tgtFrame="" tooltip="" history="1" highlightClick="0" endSnd="0"/>
              </a:rPr>
              <a:t>McCarthyism in America</a:t>
            </a:r>
          </a:p>
        </p:txBody>
      </p:sp>
      <p:sp>
        <p:nvSpPr>
          <p:cNvPr id="96" name="Shape 96"/>
          <p:cNvSpPr/>
          <p:nvPr/>
        </p:nvSpPr>
        <p:spPr>
          <a:xfrm>
            <a:off x="3275590" y="3822700"/>
            <a:ext cx="2237220" cy="358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hlinkClick r:id="rId3" invalidUrl="" action="" tgtFrame="" tooltip="" history="1" highlightClick="0" endSnd="0"/>
              </a:defRPr>
            </a:lvl1pPr>
          </a:lstStyle>
          <a:p>
            <a:pPr lvl="0"/>
            <a:r>
              <a:rPr>
                <a:hlinkClick r:id="rId3" invalidUrl="" action="" tgtFrame="" tooltip="" history="1" highlightClick="0" endSnd="0"/>
              </a:rPr>
              <a:t>Murrow vs. McCarthy</a:t>
            </a:r>
          </a:p>
        </p:txBody>
      </p:sp>
      <p:pic>
        <p:nvPicPr>
          <p:cNvPr id="97" name="image8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45410" y="2485095"/>
            <a:ext cx="2237220" cy="2327309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Edward_R._Murrow_-_still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4171" y="2536721"/>
            <a:ext cx="2128819" cy="25319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Post World War II</a:t>
            </a:r>
          </a:p>
        </p:txBody>
      </p:sp>
      <p:sp>
        <p:nvSpPr>
          <p:cNvPr id="53" name="Shape 5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Differences in </a:t>
            </a:r>
            <a:r>
              <a:rPr i="1" sz="3200"/>
              <a:t>ideology</a:t>
            </a:r>
            <a:r>
              <a:rPr sz="3200"/>
              <a:t> between former allies became clear</a:t>
            </a:r>
            <a:endParaRPr sz="3200"/>
          </a:p>
          <a:p>
            <a:pPr lvl="0">
              <a:defRPr sz="1800"/>
            </a:pPr>
            <a:r>
              <a:rPr sz="3200"/>
              <a:t>Britain, France and the US favored democracy and capitalism </a:t>
            </a:r>
            <a:endParaRPr sz="3200"/>
          </a:p>
          <a:p>
            <a:pPr lvl="0">
              <a:defRPr sz="1800"/>
            </a:pPr>
            <a:r>
              <a:rPr sz="3200"/>
              <a:t>Soviet Union favored communism</a:t>
            </a: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Neither side trusted the other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Division</a:t>
            </a:r>
          </a:p>
        </p:txBody>
      </p:sp>
      <p:sp>
        <p:nvSpPr>
          <p:cNvPr id="57" name="Shape 5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  <p:pic>
        <p:nvPicPr>
          <p:cNvPr id="58" name="2480px-Occupied_Berli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90511" y="1367931"/>
            <a:ext cx="5993539" cy="4852834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Shape 59"/>
          <p:cNvSpPr/>
          <p:nvPr/>
        </p:nvSpPr>
        <p:spPr>
          <a:xfrm>
            <a:off x="5080000" y="2489199"/>
            <a:ext cx="265460" cy="243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4F81BD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lvl="0"/>
          </a:p>
        </p:txBody>
      </p:sp>
      <p:sp>
        <p:nvSpPr>
          <p:cNvPr id="60" name="Shape 60"/>
          <p:cNvSpPr/>
          <p:nvPr/>
        </p:nvSpPr>
        <p:spPr>
          <a:xfrm>
            <a:off x="5433182" y="2297429"/>
            <a:ext cx="704551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Berlin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Coalitions</a:t>
            </a:r>
          </a:p>
        </p:txBody>
      </p:sp>
      <p:sp>
        <p:nvSpPr>
          <p:cNvPr id="63" name="Shape 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United Nations</a:t>
            </a: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NATO</a:t>
            </a: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Warsaw Pact</a:t>
            </a:r>
            <a:endParaRPr sz="3200"/>
          </a:p>
          <a:p>
            <a:pPr lvl="0">
              <a:defRPr sz="1800"/>
            </a:pPr>
            <a:endParaRPr sz="3200"/>
          </a:p>
          <a:p>
            <a:pPr lvl="0" marL="0" indent="0" algn="ctr">
              <a:buSzTx/>
              <a:buFontTx/>
              <a:buNone/>
              <a:defRPr sz="1800"/>
            </a:pPr>
            <a:r>
              <a:rPr sz="3200"/>
              <a:t>*China*</a:t>
            </a:r>
          </a:p>
        </p:txBody>
      </p:sp>
      <p:sp>
        <p:nvSpPr>
          <p:cNvPr id="64" name="Shape 6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Cold War</a:t>
            </a:r>
          </a:p>
        </p:txBody>
      </p:sp>
      <p:sp>
        <p:nvSpPr>
          <p:cNvPr id="67" name="Shape 6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War by </a:t>
            </a:r>
            <a:r>
              <a:rPr i="1" sz="3200"/>
              <a:t>intermediary</a:t>
            </a: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Hot Spots</a:t>
            </a:r>
            <a:endParaRPr sz="3200"/>
          </a:p>
          <a:p>
            <a:pPr lvl="0">
              <a:defRPr sz="1800"/>
            </a:pPr>
            <a:endParaRPr sz="3200"/>
          </a:p>
          <a:p>
            <a:pPr lvl="0">
              <a:defRPr sz="1800"/>
            </a:pPr>
            <a:r>
              <a:rPr sz="3200"/>
              <a:t>Growth of </a:t>
            </a:r>
            <a:r>
              <a:rPr i="1" sz="3200"/>
              <a:t>paranoia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</a:fld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8944" y="0"/>
            <a:ext cx="4746112" cy="68399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69298" y="990599"/>
            <a:ext cx="3526703" cy="53301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35582" y="1050738"/>
            <a:ext cx="3272836" cy="47565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3600" y="0"/>
            <a:ext cx="525127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